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625" r:id="rId2"/>
    <p:sldId id="783" r:id="rId3"/>
    <p:sldId id="786" r:id="rId4"/>
    <p:sldId id="788" r:id="rId5"/>
    <p:sldId id="781" r:id="rId6"/>
    <p:sldId id="782" r:id="rId7"/>
    <p:sldId id="749" r:id="rId8"/>
    <p:sldId id="750" r:id="rId9"/>
    <p:sldId id="741" r:id="rId10"/>
    <p:sldId id="780" r:id="rId11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FDFB"/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95" autoAdjust="0"/>
    <p:restoredTop sz="97536" autoAdjust="0"/>
  </p:normalViewPr>
  <p:slideViewPr>
    <p:cSldViewPr snapToObjects="1">
      <p:cViewPr varScale="1">
        <p:scale>
          <a:sx n="94" d="100"/>
          <a:sy n="94" d="100"/>
        </p:scale>
        <p:origin x="78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>
        <p:scale>
          <a:sx n="75" d="100"/>
          <a:sy n="75" d="100"/>
        </p:scale>
        <p:origin x="966" y="33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05A8D802-10D6-4CAB-B49F-6919581111B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B7B9B66-DD38-4944-889C-D76FEFBC0A6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680E50C5-8A1A-490E-BA04-DBA5E98C4B5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9B0DAC7-D3A9-4B2F-B95A-F144ABA5C9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9C61832-4504-4F7B-A37B-7DC4695EAA9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D2DB0754-BF24-47AE-9586-C3A78260A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44EC873B-A59F-42AF-AEAE-77983E1702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F499CB18-4032-4E43-BB91-17272B4FE0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27D98F3F-74E5-48C9-BEB0-F04A3BAC480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5" name="Rectangle 7">
            <a:extLst>
              <a:ext uri="{FF2B5EF4-FFF2-40B4-BE49-F238E27FC236}">
                <a16:creationId xmlns:a16="http://schemas.microsoft.com/office/drawing/2014/main" id="{C8546D79-AABC-46FD-9662-E3635A0D753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EC1A746-1E65-4F0E-9BD6-8432FA59B4B2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8BDDDDF7-C8BB-4F57-B37F-7E421CCB2E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503F37E0-46D5-43C8-A878-4CBBD4FF8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273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1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46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888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625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322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8227A9EE-606F-409F-B4D2-6A831E8A52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3E00A736-601C-463D-93C7-C0C97AD30A71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219" name="Rectangle 7">
            <a:extLst>
              <a:ext uri="{FF2B5EF4-FFF2-40B4-BE49-F238E27FC236}">
                <a16:creationId xmlns:a16="http://schemas.microsoft.com/office/drawing/2014/main" id="{D2567ED5-5AF3-440E-9326-31B8FB8E75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DFBEF32-C1BD-4E17-8A01-337B91A5EEE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52BB5D48-5963-463F-9A30-35D55A27C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7E17BD7F-2E46-4139-BDAA-B1A170DD9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490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F499CB18-4032-4E43-BB91-17272B4FE0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27D98F3F-74E5-48C9-BEB0-F04A3BAC480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5" name="Rectangle 7">
            <a:extLst>
              <a:ext uri="{FF2B5EF4-FFF2-40B4-BE49-F238E27FC236}">
                <a16:creationId xmlns:a16="http://schemas.microsoft.com/office/drawing/2014/main" id="{C8546D79-AABC-46FD-9662-E3635A0D753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EC1A746-1E65-4F0E-9BD6-8432FA59B4B2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8BDDDDF7-C8BB-4F57-B37F-7E421CCB2E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503F37E0-46D5-43C8-A878-4CBBD4FF8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95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E8CD9DC-D160-474C-9143-F2EF2AEB7E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56C860-ABAA-4712-83E7-4496EA16ADF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5293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0FB8317A-D180-434E-B8BC-2BFE647A08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06249-A2B0-41ED-9C3E-CFB757AC59C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0625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BF9B3A7-6B12-43CD-8977-62E1EE2B8BF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7320F-D911-4EE5-9635-DD0ABB1C2AC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39777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92EBE96B-C33E-46A8-88B2-214ED719D8C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2E7CD6-0849-4B4F-93F0-1C8799A952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64538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F54C881-6EB8-4AE7-B1F2-2363DB6041E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5F570-5769-4B4C-9418-98E223823D6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0435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2BA6501B-B72D-4E8C-BC2F-E4C1CCED3D2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20910-3E8F-4DC8-B0F6-82051DAED11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6586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A6105A-07BF-4DA0-8E9C-668D7E4768F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584ED-5C77-4E28-8133-AB45F27130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19195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E3499F6-9813-4C66-96BB-E9F0CE8CA9B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07346-2ECF-409F-BBDA-4062D65ACB2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30559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AF907BF2-72C3-4BA3-A27B-3FF4ADA0C79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33BB9F-5CBE-4245-AD19-6B278565E42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99255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9225E3C6-452A-4742-AD4C-49AC2FDFC1C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65982-8451-408D-AFF7-5E545D42A6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118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055EBF0-EA6A-4810-8FC2-8FFFB8EEE70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8713B-3B00-45F2-AE2F-0E4BD028587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8819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22B42CD-41B1-4588-BEFF-01561FD52C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665680-41F2-4AAB-8326-C1842E18EEB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667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A8C5A3FF-EFCD-49EC-B97F-2F8D37296D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F7205-B824-4118-9279-DFFFD8FA8F4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6770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07CC0F96-02AA-421D-B894-935992E04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9A069F3-3B1B-4995-BB97-3FC5EEF6E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7D1ED7E7-764A-4364-BFA2-549F575A67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443563A0-20FD-41C3-A47E-8EF07B54F6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3ACDC426-506A-4C72-9425-E3002F47A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EC18ABA0-8932-477D-9AD3-F8424DD6382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8B9E1C35-B604-47C8-897A-B4FE8D7A2A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 DESIGNER" r:id="rId17" imgW="2743200" imgH="1536480" progId="Corel DESIGNER.Graphic.10">
                  <p:embed/>
                </p:oleObj>
              </mc:Choice>
              <mc:Fallback>
                <p:oleObj name="Corel DESIGNER" r:id="rId17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tm.org/openrtm/ja/tutorial/robomech2021#instal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github.com/OpenRTM/RTM_Tutorial/releases/download/robomech2023_0.2/RTM_Tutorial.zi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RTM/RTM_Tutorial/releases/download/tutorial20250604/RTM_Tutorial.zi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6.sv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OpenRTM/RTM_Tutorial/master/script/install_raspimouse_simulator.sh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RTM/RTM_Tutorial/releases/download/robomech2023_0.2/RTM_Tutorial.zi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FFAB784-66AD-464E-93F2-21A781CF8B3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実習での注意事項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4C9C696-63C9-401B-8081-C60078B02FC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インテリジェントシステム研究部門</a:t>
            </a: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AEEB1C83-3FAD-4EB4-8288-923DDD4A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スライド番号プレースホルダ 1">
            <a:extLst>
              <a:ext uri="{FF2B5EF4-FFF2-40B4-BE49-F238E27FC236}">
                <a16:creationId xmlns:a16="http://schemas.microsoft.com/office/drawing/2014/main" id="{5333E151-1F15-4893-8F0D-738C8E122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71156D-2055-4738-9320-ACF99B7F9495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12291" name="スライド番号プレースホルダ 3">
            <a:extLst>
              <a:ext uri="{FF2B5EF4-FFF2-40B4-BE49-F238E27FC236}">
                <a16:creationId xmlns:a16="http://schemas.microsoft.com/office/drawing/2014/main" id="{B1108877-050C-4930-AA7D-100C086FC761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BD13DAE-B36C-4F36-94E4-341FF27DFEC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36E669C9-D66A-4454-9F27-BE8F408219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58769"/>
            <a:ext cx="8539163" cy="51755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休憩時間中にインストールしてください。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  <a:hlinkClick r:id="rId3"/>
              </a:rPr>
              <a:t>https://openrtm.org/openrtm/ja/node/7193#install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>
                <a:solidFill>
                  <a:srgbClr val="5F5F5F"/>
                </a:solidFill>
                <a:hlinkClick r:id="rId4"/>
              </a:rPr>
              <a:t>https://github.com/OpenRTM/RTM_Tutorial/releases/download/robomech2023_0.2/RTM_Tutorial.zip</a:t>
            </a:r>
            <a:endParaRPr lang="en-US" altLang="zh-TW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Visual C++</a:t>
            </a:r>
            <a:r>
              <a:rPr lang="ja-JP" altLang="en-US" sz="2000" dirty="0">
                <a:solidFill>
                  <a:srgbClr val="5F5F5F"/>
                </a:solidFill>
              </a:rPr>
              <a:t>がインストールされているかは必ず確認してください。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dirty="0">
                <a:solidFill>
                  <a:srgbClr val="5F5F5F"/>
                </a:solidFill>
              </a:rPr>
              <a:t>Visual Studio</a:t>
            </a:r>
            <a:r>
              <a:rPr lang="ja-JP" altLang="en-US" sz="1600" dirty="0">
                <a:solidFill>
                  <a:srgbClr val="5F5F5F"/>
                </a:solidFill>
              </a:rPr>
              <a:t>を起動して</a:t>
            </a:r>
            <a:r>
              <a:rPr lang="ja-JP" altLang="en-US" sz="1600" b="1" dirty="0">
                <a:solidFill>
                  <a:srgbClr val="5F5F5F"/>
                </a:solidFill>
              </a:rPr>
              <a:t>新しいプロジェクトの作成</a:t>
            </a:r>
            <a:r>
              <a:rPr lang="ja-JP" altLang="en-US" sz="1600" dirty="0">
                <a:solidFill>
                  <a:srgbClr val="5F5F5F"/>
                </a:solidFill>
              </a:rPr>
              <a:t>をクリックする。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「空のプロジェクト</a:t>
            </a:r>
            <a:r>
              <a:rPr lang="en-US" altLang="ja-JP" sz="1600" dirty="0">
                <a:solidFill>
                  <a:srgbClr val="5F5F5F"/>
                </a:solidFill>
              </a:rPr>
              <a:t>Windows</a:t>
            </a:r>
            <a:r>
              <a:rPr lang="ja-JP" altLang="en-US" sz="1600" dirty="0">
                <a:solidFill>
                  <a:srgbClr val="5F5F5F"/>
                </a:solidFill>
              </a:rPr>
              <a:t>用に</a:t>
            </a:r>
            <a:r>
              <a:rPr lang="en-US" altLang="ja-JP" sz="1600" dirty="0">
                <a:solidFill>
                  <a:srgbClr val="5F5F5F"/>
                </a:solidFill>
              </a:rPr>
              <a:t>C++</a:t>
            </a:r>
            <a:r>
              <a:rPr lang="ja-JP" altLang="en-US" sz="1600" dirty="0">
                <a:solidFill>
                  <a:srgbClr val="5F5F5F"/>
                </a:solidFill>
              </a:rPr>
              <a:t>で最初から始めます。開始ファイルは提供しません。」等が選択可能かを確認する。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12293" name="Rectangle 11">
            <a:extLst>
              <a:ext uri="{FF2B5EF4-FFF2-40B4-BE49-F238E27FC236}">
                <a16:creationId xmlns:a16="http://schemas.microsoft.com/office/drawing/2014/main" id="{F3ABAE27-D7DF-4C7E-B89A-918291F50B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2255" y="323655"/>
            <a:ext cx="8985250" cy="865188"/>
          </a:xfrm>
        </p:spPr>
        <p:txBody>
          <a:bodyPr/>
          <a:lstStyle/>
          <a:p>
            <a:pPr eaLnBrk="1" hangingPunct="1"/>
            <a:r>
              <a:rPr lang="ja-JP" altLang="en-US" sz="3200" dirty="0">
                <a:solidFill>
                  <a:srgbClr val="5F5F5F"/>
                </a:solidFill>
              </a:rPr>
              <a:t>インストール、資料のダウンロードをしていない場合</a:t>
            </a:r>
            <a:endParaRPr lang="en-US" altLang="ja-JP" sz="3200" dirty="0">
              <a:solidFill>
                <a:srgbClr val="5F5F5F"/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FCC1A61-5314-4905-956C-1B2C64656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6" y="3845475"/>
            <a:ext cx="4211960" cy="292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2E88238-F3BC-4D83-AAC3-75402868A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781" y="3907266"/>
            <a:ext cx="4211960" cy="279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9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4A5FD70-38DC-49CD-8612-BC41DB38C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54" y="2310577"/>
            <a:ext cx="7429500" cy="122872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質問の手順</a:t>
            </a:r>
            <a:r>
              <a:rPr lang="en-US" altLang="ja-JP" dirty="0">
                <a:solidFill>
                  <a:srgbClr val="5F5F5F"/>
                </a:solidFill>
              </a:rPr>
              <a:t>(Teams)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トラブルが発生したら</a:t>
            </a:r>
            <a:r>
              <a:rPr lang="en-US" altLang="ja-JP" sz="2400" kern="0" dirty="0">
                <a:solidFill>
                  <a:srgbClr val="5F5F5F"/>
                </a:solidFill>
              </a:rPr>
              <a:t>Teams</a:t>
            </a:r>
            <a:r>
              <a:rPr lang="ja-JP" altLang="en-US" sz="2400" kern="0" dirty="0">
                <a:solidFill>
                  <a:srgbClr val="5F5F5F"/>
                </a:solidFill>
              </a:rPr>
              <a:t>のチャットで質問する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3DAFAE7D-4E83-40A7-A696-C69D4B10676A}"/>
              </a:ext>
            </a:extLst>
          </p:cNvPr>
          <p:cNvSpPr/>
          <p:nvPr/>
        </p:nvSpPr>
        <p:spPr>
          <a:xfrm>
            <a:off x="3131840" y="1843019"/>
            <a:ext cx="4095455" cy="431860"/>
          </a:xfrm>
          <a:prstGeom prst="wedgeRectCallout">
            <a:avLst>
              <a:gd name="adj1" fmla="val -23490"/>
              <a:gd name="adj2" fmla="val 14982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「会話の表示」の画面を表示する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もしくはミュートをオフにして質問する。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質問が終了したらミュートをオンにする。</a:t>
            </a:r>
            <a:endParaRPr lang="en-US" altLang="ja-JP" sz="2000" kern="0" dirty="0">
              <a:solidFill>
                <a:srgbClr val="5F5F5F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E8EADCB-EAD8-4BDA-ABC6-3D46A563849F}"/>
              </a:ext>
            </a:extLst>
          </p:cNvPr>
          <p:cNvSpPr/>
          <p:nvPr/>
        </p:nvSpPr>
        <p:spPr>
          <a:xfrm>
            <a:off x="4050399" y="2756557"/>
            <a:ext cx="386586" cy="350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F3C69D51-A0CA-4B4D-ABE1-0512C0D21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4920207"/>
            <a:ext cx="7429500" cy="122872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340C11-0EE5-4F49-AD1F-3018AA91DCA2}"/>
              </a:ext>
            </a:extLst>
          </p:cNvPr>
          <p:cNvSpPr/>
          <p:nvPr/>
        </p:nvSpPr>
        <p:spPr>
          <a:xfrm>
            <a:off x="6147175" y="5359578"/>
            <a:ext cx="405045" cy="364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58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94D1BBD9-0FC8-4D26-B44E-2D8F0D67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491" y="4953717"/>
            <a:ext cx="3962400" cy="12954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7BAAD2-7A2B-44EF-979F-72CDC8E96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854" y="2484115"/>
            <a:ext cx="4257675" cy="130492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進捗の確認</a:t>
            </a:r>
            <a:r>
              <a:rPr lang="en-US" altLang="ja-JP" dirty="0">
                <a:solidFill>
                  <a:srgbClr val="5F5F5F"/>
                </a:solidFill>
              </a:rPr>
              <a:t>(Teams)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84" y="1214179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挙手で進捗を確認する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作業中は挙手をオンにする</a:t>
            </a:r>
            <a:endParaRPr lang="en-US" altLang="ja-JP" sz="600" kern="0" dirty="0">
              <a:solidFill>
                <a:srgbClr val="5F5F5F"/>
              </a:solidFill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3DAFAE7D-4E83-40A7-A696-C69D4B10676A}"/>
              </a:ext>
            </a:extLst>
          </p:cNvPr>
          <p:cNvSpPr/>
          <p:nvPr/>
        </p:nvSpPr>
        <p:spPr>
          <a:xfrm>
            <a:off x="611560" y="2046393"/>
            <a:ext cx="4095455" cy="431860"/>
          </a:xfrm>
          <a:prstGeom prst="wedgeRectCallout">
            <a:avLst>
              <a:gd name="adj1" fmla="val 56659"/>
              <a:gd name="adj2" fmla="val 225837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作業開始時に「手を上げる」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作業完了時に挙手をオフにする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E8EADCB-EAD8-4BDA-ABC6-3D46A563849F}"/>
              </a:ext>
            </a:extLst>
          </p:cNvPr>
          <p:cNvSpPr/>
          <p:nvPr/>
        </p:nvSpPr>
        <p:spPr>
          <a:xfrm>
            <a:off x="5040509" y="2644522"/>
            <a:ext cx="386586" cy="350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340C11-0EE5-4F49-AD1F-3018AA91DCA2}"/>
              </a:ext>
            </a:extLst>
          </p:cNvPr>
          <p:cNvSpPr/>
          <p:nvPr/>
        </p:nvSpPr>
        <p:spPr>
          <a:xfrm>
            <a:off x="4896601" y="5054272"/>
            <a:ext cx="405045" cy="364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09F659D6-1B58-4E55-97C4-5A098717B84A}"/>
              </a:ext>
            </a:extLst>
          </p:cNvPr>
          <p:cNvSpPr/>
          <p:nvPr/>
        </p:nvSpPr>
        <p:spPr>
          <a:xfrm>
            <a:off x="319381" y="4506224"/>
            <a:ext cx="4095455" cy="431860"/>
          </a:xfrm>
          <a:prstGeom prst="wedgeRectCallout">
            <a:avLst>
              <a:gd name="adj1" fmla="val 60094"/>
              <a:gd name="adj2" fmla="val 9010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>
                <a:solidFill>
                  <a:schemeClr val="tx1"/>
                </a:solidFill>
              </a:rPr>
              <a:t>作業</a:t>
            </a:r>
            <a:r>
              <a:rPr lang="ja-JP" altLang="en-US" sz="1800">
                <a:solidFill>
                  <a:schemeClr val="tx1"/>
                </a:solidFill>
              </a:rPr>
              <a:t>終了</a:t>
            </a:r>
            <a:r>
              <a:rPr kumimoji="1" lang="ja-JP" altLang="en-US" sz="1800">
                <a:solidFill>
                  <a:schemeClr val="tx1"/>
                </a:solidFill>
              </a:rPr>
              <a:t>時</a:t>
            </a:r>
            <a:r>
              <a:rPr kumimoji="1" lang="ja-JP" altLang="en-US" sz="1800" dirty="0">
                <a:solidFill>
                  <a:schemeClr val="tx1"/>
                </a:solidFill>
              </a:rPr>
              <a:t>に「</a:t>
            </a:r>
            <a:r>
              <a:rPr kumimoji="1" lang="ja-JP" altLang="en-US" sz="1800">
                <a:solidFill>
                  <a:schemeClr val="tx1"/>
                </a:solidFill>
              </a:rPr>
              <a:t>手を下ろす」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55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2" y="1704294"/>
            <a:ext cx="7915275" cy="175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以下からダウンロードする。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  <a:hlinkClick r:id="rId3"/>
              </a:rPr>
              <a:t>https://github.com/OpenRTM/RTM_Tutorial/releases/download/tutorial20250604/RTM_Tutorial.zip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305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四角形: 角を丸くする 23557">
            <a:extLst>
              <a:ext uri="{FF2B5EF4-FFF2-40B4-BE49-F238E27FC236}">
                <a16:creationId xmlns:a16="http://schemas.microsoft.com/office/drawing/2014/main" id="{C9F0B23C-4FC7-4515-8BC5-37F44E38B93B}"/>
              </a:ext>
            </a:extLst>
          </p:cNvPr>
          <p:cNvSpPr/>
          <p:nvPr/>
        </p:nvSpPr>
        <p:spPr>
          <a:xfrm>
            <a:off x="2973144" y="1662373"/>
            <a:ext cx="5829326" cy="18599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553" name="図 23552">
            <a:extLst>
              <a:ext uri="{FF2B5EF4-FFF2-40B4-BE49-F238E27FC236}">
                <a16:creationId xmlns:a16="http://schemas.microsoft.com/office/drawing/2014/main" id="{A88060ED-BE55-40CD-AEC3-3C71D7359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927" y="2338345"/>
            <a:ext cx="1313013" cy="78746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solidFill>
                  <a:srgbClr val="5F5F5F"/>
                </a:solidFill>
              </a:rPr>
              <a:t>作業環境</a:t>
            </a:r>
            <a:r>
              <a:rPr lang="en-US" altLang="ja-JP" sz="4000" dirty="0">
                <a:solidFill>
                  <a:srgbClr val="5F5F5F"/>
                </a:solidFill>
              </a:rPr>
              <a:t>(</a:t>
            </a:r>
            <a:r>
              <a:rPr lang="ja-JP" altLang="en-US" sz="4000" kern="0" dirty="0">
                <a:solidFill>
                  <a:srgbClr val="5F5F5F"/>
                </a:solidFill>
              </a:rPr>
              <a:t>貸出</a:t>
            </a:r>
            <a:r>
              <a:rPr lang="en-US" altLang="ja-JP" sz="4000" kern="0" dirty="0">
                <a:solidFill>
                  <a:srgbClr val="5F5F5F"/>
                </a:solidFill>
              </a:rPr>
              <a:t>PC</a:t>
            </a:r>
            <a:r>
              <a:rPr lang="ja-JP" altLang="en-US" sz="4000" kern="0" dirty="0">
                <a:solidFill>
                  <a:srgbClr val="5F5F5F"/>
                </a:solidFill>
              </a:rPr>
              <a:t>で作業を行う場合</a:t>
            </a:r>
            <a:r>
              <a:rPr lang="en-US" altLang="ja-JP" sz="4000" kern="0" dirty="0">
                <a:solidFill>
                  <a:srgbClr val="5F5F5F"/>
                </a:solidFill>
              </a:rPr>
              <a:t>)</a:t>
            </a:r>
            <a:endParaRPr lang="en-US" altLang="ja-JP" sz="4000" dirty="0">
              <a:solidFill>
                <a:srgbClr val="5F5F5F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BD899D8-9A46-4A30-8A18-062BE9DDB023}"/>
              </a:ext>
            </a:extLst>
          </p:cNvPr>
          <p:cNvGrpSpPr/>
          <p:nvPr/>
        </p:nvGrpSpPr>
        <p:grpSpPr>
          <a:xfrm>
            <a:off x="4461107" y="1078364"/>
            <a:ext cx="1313013" cy="1089247"/>
            <a:chOff x="3161864" y="2127353"/>
            <a:chExt cx="1313013" cy="1089247"/>
          </a:xfrm>
        </p:grpSpPr>
        <p:pic>
          <p:nvPicPr>
            <p:cNvPr id="5" name="グラフィックス 4" descr="ノート PC 単色塗りつぶし">
              <a:extLst>
                <a:ext uri="{FF2B5EF4-FFF2-40B4-BE49-F238E27FC236}">
                  <a16:creationId xmlns:a16="http://schemas.microsoft.com/office/drawing/2014/main" id="{47414344-1978-42BD-9215-4538D4CFB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1170" y="2127353"/>
              <a:ext cx="914400" cy="914400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45ABE3B-A268-4F64-A741-A94D4AC7BCB0}"/>
                </a:ext>
              </a:extLst>
            </p:cNvPr>
            <p:cNvSpPr txBox="1"/>
            <p:nvPr/>
          </p:nvSpPr>
          <p:spPr>
            <a:xfrm>
              <a:off x="3161864" y="2908823"/>
              <a:ext cx="1313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貸出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28" name="図 27" descr="アイコン&#10;&#10;自動的に生成された説明">
            <a:extLst>
              <a:ext uri="{FF2B5EF4-FFF2-40B4-BE49-F238E27FC236}">
                <a16:creationId xmlns:a16="http://schemas.microsoft.com/office/drawing/2014/main" id="{4D3F3287-93E4-4CE3-AA69-BAA52AB309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40" y="1233705"/>
            <a:ext cx="610039" cy="61003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547DC50F-EB2C-4A3D-81AF-A4E941D46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1037" y="2373652"/>
            <a:ext cx="1027573" cy="745654"/>
          </a:xfrm>
          <a:prstGeom prst="rect">
            <a:avLst/>
          </a:prstGeom>
        </p:spPr>
      </p:pic>
      <p:pic>
        <p:nvPicPr>
          <p:cNvPr id="1030" name="Picture 6" descr="ホーム">
            <a:extLst>
              <a:ext uri="{FF2B5EF4-FFF2-40B4-BE49-F238E27FC236}">
                <a16:creationId xmlns:a16="http://schemas.microsoft.com/office/drawing/2014/main" id="{41F92E46-D35F-4BE3-A73C-BB9CBD2B1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99" y="219425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AEE9D12-C1B8-406A-9045-6B1DD87C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851" y="216300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C99E491-CA3E-4D41-9010-2CA66F8BA5FA}"/>
              </a:ext>
            </a:extLst>
          </p:cNvPr>
          <p:cNvSpPr txBox="1"/>
          <p:nvPr/>
        </p:nvSpPr>
        <p:spPr>
          <a:xfrm>
            <a:off x="4705608" y="3159510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23560" name="直線コネクタ 23559">
            <a:extLst>
              <a:ext uri="{FF2B5EF4-FFF2-40B4-BE49-F238E27FC236}">
                <a16:creationId xmlns:a16="http://schemas.microsoft.com/office/drawing/2014/main" id="{161DCBE7-E89B-4F18-8226-35FF437242B1}"/>
              </a:ext>
            </a:extLst>
          </p:cNvPr>
          <p:cNvCxnSpPr>
            <a:cxnSpLocks/>
            <a:stCxn id="5" idx="1"/>
            <a:endCxn id="28" idx="3"/>
          </p:cNvCxnSpPr>
          <p:nvPr/>
        </p:nvCxnSpPr>
        <p:spPr>
          <a:xfrm flipH="1">
            <a:off x="1829579" y="1535564"/>
            <a:ext cx="2830834" cy="316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6B762F-C5B3-44B5-9035-576DA2EF7E44}"/>
              </a:ext>
            </a:extLst>
          </p:cNvPr>
          <p:cNvSpPr txBox="1"/>
          <p:nvPr/>
        </p:nvSpPr>
        <p:spPr>
          <a:xfrm>
            <a:off x="1879110" y="1566671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4D1ED0FA-B5C3-4538-9F64-FDCFC072ABB4}"/>
              </a:ext>
            </a:extLst>
          </p:cNvPr>
          <p:cNvSpPr/>
          <p:nvPr/>
        </p:nvSpPr>
        <p:spPr>
          <a:xfrm>
            <a:off x="2323848" y="4802521"/>
            <a:ext cx="1753097" cy="165038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92D2C333-2E2F-4787-B00E-E99DFA067845}"/>
              </a:ext>
            </a:extLst>
          </p:cNvPr>
          <p:cNvSpPr/>
          <p:nvPr/>
        </p:nvSpPr>
        <p:spPr>
          <a:xfrm>
            <a:off x="4398080" y="4808195"/>
            <a:ext cx="4093361" cy="17832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BA7843E3-55DB-4494-82D4-A97E59EA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387" y="5484167"/>
            <a:ext cx="1313013" cy="787465"/>
          </a:xfrm>
          <a:prstGeom prst="rect">
            <a:avLst/>
          </a:prstGeom>
        </p:spPr>
      </p:pic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3506A773-08B1-442C-8A1E-2C2A519975CE}"/>
              </a:ext>
            </a:extLst>
          </p:cNvPr>
          <p:cNvGrpSpPr/>
          <p:nvPr/>
        </p:nvGrpSpPr>
        <p:grpSpPr>
          <a:xfrm>
            <a:off x="2350548" y="4241784"/>
            <a:ext cx="1681392" cy="1089247"/>
            <a:chOff x="594202" y="2127353"/>
            <a:chExt cx="1681392" cy="1089247"/>
          </a:xfrm>
        </p:grpSpPr>
        <p:pic>
          <p:nvPicPr>
            <p:cNvPr id="79" name="グラフィックス 78" descr="コンピューター 単色塗りつぶし">
              <a:extLst>
                <a:ext uri="{FF2B5EF4-FFF2-40B4-BE49-F238E27FC236}">
                  <a16:creationId xmlns:a16="http://schemas.microsoft.com/office/drawing/2014/main" id="{B469C5FB-2134-4EA1-A0FD-520BE12D0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77698" y="2127353"/>
              <a:ext cx="914400" cy="914400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037364FE-A36D-428F-9B12-E78212171A0C}"/>
                </a:ext>
              </a:extLst>
            </p:cNvPr>
            <p:cNvSpPr txBox="1"/>
            <p:nvPr/>
          </p:nvSpPr>
          <p:spPr>
            <a:xfrm>
              <a:off x="594202" y="2908823"/>
              <a:ext cx="16813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r>
                <a:rPr lang="ja-JP" altLang="en-US" kern="0" dirty="0">
                  <a:solidFill>
                    <a:srgbClr val="5F5F5F"/>
                  </a:solidFill>
                </a:rPr>
                <a:t>やタブレット端末</a:t>
              </a:r>
              <a:endParaRPr lang="ja-JP" altLang="en-US" dirty="0"/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22AE89E4-3742-44A9-882C-0259F2A881C7}"/>
              </a:ext>
            </a:extLst>
          </p:cNvPr>
          <p:cNvGrpSpPr/>
          <p:nvPr/>
        </p:nvGrpSpPr>
        <p:grpSpPr>
          <a:xfrm>
            <a:off x="4994567" y="4224186"/>
            <a:ext cx="1313013" cy="1089247"/>
            <a:chOff x="3161864" y="2127353"/>
            <a:chExt cx="1313013" cy="1089247"/>
          </a:xfrm>
        </p:grpSpPr>
        <p:pic>
          <p:nvPicPr>
            <p:cNvPr id="82" name="グラフィックス 81" descr="ノート PC 単色塗りつぶし">
              <a:extLst>
                <a:ext uri="{FF2B5EF4-FFF2-40B4-BE49-F238E27FC236}">
                  <a16:creationId xmlns:a16="http://schemas.microsoft.com/office/drawing/2014/main" id="{655E8773-E704-4207-8FCA-060282F78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1170" y="2127353"/>
              <a:ext cx="914400" cy="914400"/>
            </a:xfrm>
            <a:prstGeom prst="rect">
              <a:avLst/>
            </a:prstGeom>
          </p:spPr>
        </p:pic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B3BFD843-C673-47C4-B1EB-883424FB8839}"/>
                </a:ext>
              </a:extLst>
            </p:cNvPr>
            <p:cNvSpPr txBox="1"/>
            <p:nvPr/>
          </p:nvSpPr>
          <p:spPr>
            <a:xfrm>
              <a:off x="3161864" y="2908823"/>
              <a:ext cx="1313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貸出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84" name="図 83">
            <a:extLst>
              <a:ext uri="{FF2B5EF4-FFF2-40B4-BE49-F238E27FC236}">
                <a16:creationId xmlns:a16="http://schemas.microsoft.com/office/drawing/2014/main" id="{2AA672EE-9BC0-420E-8892-625699FE46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7745" y="4149413"/>
            <a:ext cx="1152525" cy="981075"/>
          </a:xfrm>
          <a:prstGeom prst="rect">
            <a:avLst/>
          </a:prstGeom>
        </p:spPr>
      </p:pic>
      <p:pic>
        <p:nvPicPr>
          <p:cNvPr id="85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A2BC9990-D025-4186-BD02-AF35AEB1A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61440" y="421879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040C4E52-C5C7-4EF3-AE0C-78AB892F2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74590" y="419668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図 89" descr="アイコン&#10;&#10;自動的に生成された説明">
            <a:extLst>
              <a:ext uri="{FF2B5EF4-FFF2-40B4-BE49-F238E27FC236}">
                <a16:creationId xmlns:a16="http://schemas.microsoft.com/office/drawing/2014/main" id="{8AB2BA8F-DD1A-4BE8-BDE8-A7A186404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" y="4394589"/>
            <a:ext cx="610039" cy="610039"/>
          </a:xfrm>
          <a:prstGeom prst="rect">
            <a:avLst/>
          </a:prstGeom>
        </p:spPr>
      </p:pic>
      <p:pic>
        <p:nvPicPr>
          <p:cNvPr id="91" name="図 90">
            <a:extLst>
              <a:ext uri="{FF2B5EF4-FFF2-40B4-BE49-F238E27FC236}">
                <a16:creationId xmlns:a16="http://schemas.microsoft.com/office/drawing/2014/main" id="{9FFBC468-B073-4CC7-867C-66C9877BA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497" y="5519474"/>
            <a:ext cx="1027573" cy="745654"/>
          </a:xfrm>
          <a:prstGeom prst="rect">
            <a:avLst/>
          </a:prstGeom>
        </p:spPr>
      </p:pic>
      <p:pic>
        <p:nvPicPr>
          <p:cNvPr id="92" name="Picture 6" descr="ホーム">
            <a:extLst>
              <a:ext uri="{FF2B5EF4-FFF2-40B4-BE49-F238E27FC236}">
                <a16:creationId xmlns:a16="http://schemas.microsoft.com/office/drawing/2014/main" id="{4D55BFBA-B7A7-40AE-A2D2-D6A34E7E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159" y="5340078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>
            <a:extLst>
              <a:ext uri="{FF2B5EF4-FFF2-40B4-BE49-F238E27FC236}">
                <a16:creationId xmlns:a16="http://schemas.microsoft.com/office/drawing/2014/main" id="{76725D0C-A7D2-4690-B957-FC8AD5121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311" y="5308830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FE9880D9-7915-406A-9979-81C29EEDBEE2}"/>
              </a:ext>
            </a:extLst>
          </p:cNvPr>
          <p:cNvSpPr txBox="1"/>
          <p:nvPr/>
        </p:nvSpPr>
        <p:spPr>
          <a:xfrm>
            <a:off x="5239068" y="6305332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65D3281D-2E1F-4EE7-9739-544DB876F604}"/>
              </a:ext>
            </a:extLst>
          </p:cNvPr>
          <p:cNvCxnSpPr>
            <a:stCxn id="79" idx="1"/>
            <a:endCxn id="90" idx="3"/>
          </p:cNvCxnSpPr>
          <p:nvPr/>
        </p:nvCxnSpPr>
        <p:spPr>
          <a:xfrm flipH="1">
            <a:off x="1055350" y="4698984"/>
            <a:ext cx="1678694" cy="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F30DBB43-27F7-4235-B481-E6C6EAE9CBA1}"/>
              </a:ext>
            </a:extLst>
          </p:cNvPr>
          <p:cNvSpPr txBox="1"/>
          <p:nvPr/>
        </p:nvSpPr>
        <p:spPr>
          <a:xfrm>
            <a:off x="1110115" y="4699609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0BD73B9-30BA-45DB-8E71-6122ECB23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82" y="3726495"/>
            <a:ext cx="8379614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ja-JP" altLang="en-US" sz="2400" kern="0" dirty="0">
                <a:solidFill>
                  <a:srgbClr val="5F5F5F"/>
                </a:solidFill>
              </a:rPr>
              <a:t>ただし、ロボット実機を使う実習では以下のように別途</a:t>
            </a:r>
            <a:r>
              <a:rPr lang="en-US" altLang="ja-JP" sz="2400" kern="0" dirty="0">
                <a:solidFill>
                  <a:srgbClr val="5F5F5F"/>
                </a:solidFill>
              </a:rPr>
              <a:t>Teams</a:t>
            </a:r>
            <a:r>
              <a:rPr lang="ja-JP" altLang="en-US" sz="2400" kern="0" dirty="0">
                <a:solidFill>
                  <a:srgbClr val="5F5F5F"/>
                </a:solidFill>
              </a:rPr>
              <a:t>用端末を用意する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7BAFB9E0-14AF-40F0-8CD8-7EC8B9C474CE}"/>
              </a:ext>
            </a:extLst>
          </p:cNvPr>
          <p:cNvSpPr/>
          <p:nvPr/>
        </p:nvSpPr>
        <p:spPr>
          <a:xfrm>
            <a:off x="445311" y="5744866"/>
            <a:ext cx="1718584" cy="706166"/>
          </a:xfrm>
          <a:prstGeom prst="wedgeRoundRectCallout">
            <a:avLst>
              <a:gd name="adj1" fmla="val 50452"/>
              <a:gd name="adj2" fmla="val -6101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第</a:t>
            </a:r>
            <a:r>
              <a:rPr kumimoji="1" lang="en-US" altLang="ja-JP" dirty="0">
                <a:solidFill>
                  <a:schemeClr val="tx1"/>
                </a:solidFill>
              </a:rPr>
              <a:t>2</a:t>
            </a:r>
            <a:r>
              <a:rPr kumimoji="1" lang="ja-JP" altLang="en-US" dirty="0">
                <a:solidFill>
                  <a:schemeClr val="tx1"/>
                </a:solidFill>
              </a:rPr>
              <a:t>部からこの構成でも可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7A29AA3-72A7-4315-AD79-0C93DC96D22A}"/>
              </a:ext>
            </a:extLst>
          </p:cNvPr>
          <p:cNvGrpSpPr/>
          <p:nvPr/>
        </p:nvGrpSpPr>
        <p:grpSpPr>
          <a:xfrm>
            <a:off x="2546775" y="5259096"/>
            <a:ext cx="1212485" cy="1185871"/>
            <a:chOff x="2645939" y="5259096"/>
            <a:chExt cx="1212485" cy="1185871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B2E23362-F85C-4E08-BCF4-B4411E1D7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FC0260DA-427B-4F4D-8E19-FAF399F9A937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C13BD2DF-3B88-4356-AB7F-7351D21085F4}"/>
              </a:ext>
            </a:extLst>
          </p:cNvPr>
          <p:cNvGrpSpPr/>
          <p:nvPr/>
        </p:nvGrpSpPr>
        <p:grpSpPr>
          <a:xfrm>
            <a:off x="2895897" y="2146580"/>
            <a:ext cx="1212485" cy="1185871"/>
            <a:chOff x="2645939" y="5259096"/>
            <a:chExt cx="1212485" cy="1185871"/>
          </a:xfrm>
        </p:grpSpPr>
        <p:pic>
          <p:nvPicPr>
            <p:cNvPr id="54" name="図 53">
              <a:extLst>
                <a:ext uri="{FF2B5EF4-FFF2-40B4-BE49-F238E27FC236}">
                  <a16:creationId xmlns:a16="http://schemas.microsoft.com/office/drawing/2014/main" id="{78757F13-2771-43CD-92E2-F94AE52B7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1359A22C-E49B-4543-AF66-B4BE4D99D52D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90C8D80F-0EBB-4CF6-8102-4CD0628663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2650" y="2329744"/>
            <a:ext cx="978647" cy="812543"/>
          </a:xfrm>
          <a:prstGeom prst="rect">
            <a:avLst/>
          </a:prstGeom>
        </p:spPr>
      </p:pic>
      <p:sp>
        <p:nvSpPr>
          <p:cNvPr id="23565" name="吹き出し: 角を丸めた四角形 23564">
            <a:extLst>
              <a:ext uri="{FF2B5EF4-FFF2-40B4-BE49-F238E27FC236}">
                <a16:creationId xmlns:a16="http://schemas.microsoft.com/office/drawing/2014/main" id="{7BE93805-D168-4E6C-80B3-F06EECBA4349}"/>
              </a:ext>
            </a:extLst>
          </p:cNvPr>
          <p:cNvSpPr/>
          <p:nvPr/>
        </p:nvSpPr>
        <p:spPr>
          <a:xfrm>
            <a:off x="6800154" y="1304181"/>
            <a:ext cx="1865342" cy="970057"/>
          </a:xfrm>
          <a:prstGeom prst="wedgeRoundRectCallout">
            <a:avLst>
              <a:gd name="adj1" fmla="val -71141"/>
              <a:gd name="adj2" fmla="val 7237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開発ツールはインストール済み</a:t>
            </a:r>
            <a:r>
              <a:rPr lang="ja-JP" altLang="en-US" dirty="0">
                <a:solidFill>
                  <a:schemeClr val="tx1"/>
                </a:solidFill>
              </a:rPr>
              <a:t>のため、インストールの確認は不要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DDD72F0-D945-4508-B02B-7DD8DE628223}"/>
              </a:ext>
            </a:extLst>
          </p:cNvPr>
          <p:cNvSpPr txBox="1"/>
          <p:nvPr/>
        </p:nvSpPr>
        <p:spPr>
          <a:xfrm>
            <a:off x="7201400" y="3159510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ja-JP" dirty="0"/>
              <a:t>USB</a:t>
            </a:r>
            <a:r>
              <a:rPr lang="ja-JP" altLang="en-US" dirty="0"/>
              <a:t>メモリ</a:t>
            </a:r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7A2C560E-F4EB-4F9E-9FD0-E4688D823F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40034" y="5459089"/>
            <a:ext cx="978647" cy="812543"/>
          </a:xfrm>
          <a:prstGeom prst="rect">
            <a:avLst/>
          </a:prstGeom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294D4A0-76F6-4AC4-8508-DC982F569222}"/>
              </a:ext>
            </a:extLst>
          </p:cNvPr>
          <p:cNvSpPr txBox="1"/>
          <p:nvPr/>
        </p:nvSpPr>
        <p:spPr>
          <a:xfrm>
            <a:off x="7268784" y="6288855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ja-JP" dirty="0"/>
              <a:t>USB</a:t>
            </a:r>
            <a:r>
              <a:rPr lang="ja-JP" altLang="en-US" dirty="0"/>
              <a:t>メモリ</a:t>
            </a:r>
          </a:p>
        </p:txBody>
      </p:sp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EB0808DD-B682-4152-9C80-23488BA10134}"/>
              </a:ext>
            </a:extLst>
          </p:cNvPr>
          <p:cNvSpPr/>
          <p:nvPr/>
        </p:nvSpPr>
        <p:spPr>
          <a:xfrm>
            <a:off x="750330" y="2149249"/>
            <a:ext cx="1865342" cy="970057"/>
          </a:xfrm>
          <a:prstGeom prst="wedgeRoundRectCallout">
            <a:avLst>
              <a:gd name="adj1" fmla="val 33813"/>
              <a:gd name="adj2" fmla="val -8110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>
                <a:solidFill>
                  <a:schemeClr val="tx1"/>
                </a:solidFill>
              </a:rPr>
              <a:t>可能であれば、貸出</a:t>
            </a:r>
            <a:r>
              <a:rPr kumimoji="1" lang="en-US" altLang="ja-JP" b="1" dirty="0">
                <a:solidFill>
                  <a:schemeClr val="tx1"/>
                </a:solidFill>
              </a:rPr>
              <a:t>PC</a:t>
            </a:r>
            <a:r>
              <a:rPr kumimoji="1" lang="ja-JP" altLang="en-US" b="1" dirty="0">
                <a:solidFill>
                  <a:schemeClr val="tx1"/>
                </a:solidFill>
              </a:rPr>
              <a:t>はインターネットに接続する。</a:t>
            </a:r>
          </a:p>
        </p:txBody>
      </p:sp>
    </p:spTree>
    <p:extLst>
      <p:ext uri="{BB962C8B-B14F-4D97-AF65-F5344CB8AC3E}">
        <p14:creationId xmlns:p14="http://schemas.microsoft.com/office/powerpoint/2010/main" val="3285806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23813" y="365224"/>
            <a:ext cx="9208147" cy="865188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solidFill>
                  <a:srgbClr val="5F5F5F"/>
                </a:solidFill>
              </a:rPr>
              <a:t>作業環境</a:t>
            </a:r>
            <a:r>
              <a:rPr lang="en-US" altLang="ja-JP" sz="4000" dirty="0">
                <a:solidFill>
                  <a:srgbClr val="5F5F5F"/>
                </a:solidFill>
              </a:rPr>
              <a:t>(</a:t>
            </a:r>
            <a:r>
              <a:rPr lang="ja-JP" altLang="en-US" sz="4000" dirty="0">
                <a:solidFill>
                  <a:srgbClr val="5F5F5F"/>
                </a:solidFill>
              </a:rPr>
              <a:t>受講者の</a:t>
            </a:r>
            <a:r>
              <a:rPr lang="en-US" altLang="ja-JP" sz="4000" dirty="0">
                <a:solidFill>
                  <a:srgbClr val="5F5F5F"/>
                </a:solidFill>
              </a:rPr>
              <a:t>PC</a:t>
            </a:r>
            <a:r>
              <a:rPr lang="ja-JP" altLang="en-US" sz="4000" dirty="0">
                <a:solidFill>
                  <a:srgbClr val="5F5F5F"/>
                </a:solidFill>
              </a:rPr>
              <a:t>で作業を行う場合</a:t>
            </a:r>
            <a:r>
              <a:rPr lang="en-US" altLang="ja-JP" sz="4000" kern="0" dirty="0">
                <a:solidFill>
                  <a:srgbClr val="5F5F5F"/>
                </a:solidFill>
              </a:rPr>
              <a:t>)</a:t>
            </a:r>
            <a:endParaRPr lang="en-US" altLang="ja-JP" sz="4000" dirty="0">
              <a:solidFill>
                <a:srgbClr val="5F5F5F"/>
              </a:solidFill>
            </a:endParaRPr>
          </a:p>
        </p:txBody>
      </p:sp>
      <p:sp>
        <p:nvSpPr>
          <p:cNvPr id="45" name="四角形: 角を丸くする 44">
            <a:extLst>
              <a:ext uri="{FF2B5EF4-FFF2-40B4-BE49-F238E27FC236}">
                <a16:creationId xmlns:a16="http://schemas.microsoft.com/office/drawing/2014/main" id="{B3D66FD8-DC57-4AEB-9FFE-B4C25B475D1D}"/>
              </a:ext>
            </a:extLst>
          </p:cNvPr>
          <p:cNvSpPr/>
          <p:nvPr/>
        </p:nvSpPr>
        <p:spPr>
          <a:xfrm>
            <a:off x="2631786" y="1666904"/>
            <a:ext cx="4569614" cy="18218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E4F7F924-7954-4E03-8444-DC2127E9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79" y="2314485"/>
            <a:ext cx="1313013" cy="787465"/>
          </a:xfrm>
          <a:prstGeom prst="rect">
            <a:avLst/>
          </a:prstGeom>
        </p:spPr>
      </p:pic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2905645A-8C51-47DF-8F7E-F29A5B3AB415}"/>
              </a:ext>
            </a:extLst>
          </p:cNvPr>
          <p:cNvGrpSpPr/>
          <p:nvPr/>
        </p:nvGrpSpPr>
        <p:grpSpPr>
          <a:xfrm>
            <a:off x="3600036" y="1042369"/>
            <a:ext cx="2737061" cy="1076650"/>
            <a:chOff x="104388" y="2127353"/>
            <a:chExt cx="2737061" cy="1076650"/>
          </a:xfrm>
        </p:grpSpPr>
        <p:pic>
          <p:nvPicPr>
            <p:cNvPr id="49" name="グラフィックス 48" descr="コンピューター 単色塗りつぶし">
              <a:extLst>
                <a:ext uri="{FF2B5EF4-FFF2-40B4-BE49-F238E27FC236}">
                  <a16:creationId xmlns:a16="http://schemas.microsoft.com/office/drawing/2014/main" id="{FFCE196C-EB0E-4297-8494-B0B899D10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18" y="2127353"/>
              <a:ext cx="914400" cy="914400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4B4BBF2A-9489-434A-97F4-E33124BE420E}"/>
                </a:ext>
              </a:extLst>
            </p:cNvPr>
            <p:cNvSpPr txBox="1"/>
            <p:nvPr/>
          </p:nvSpPr>
          <p:spPr>
            <a:xfrm>
              <a:off x="104388" y="2896226"/>
              <a:ext cx="27370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受講者所有の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60" name="図 59" descr="アイコン&#10;&#10;自動的に生成された説明">
            <a:extLst>
              <a:ext uri="{FF2B5EF4-FFF2-40B4-BE49-F238E27FC236}">
                <a16:creationId xmlns:a16="http://schemas.microsoft.com/office/drawing/2014/main" id="{92876B04-7E99-4DCA-914F-1D5914EA4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14" y="1194549"/>
            <a:ext cx="610039" cy="610039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214359C4-E314-4525-81C0-72D1FD6826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089" y="2349792"/>
            <a:ext cx="1027573" cy="745654"/>
          </a:xfrm>
          <a:prstGeom prst="rect">
            <a:avLst/>
          </a:prstGeom>
        </p:spPr>
      </p:pic>
      <p:pic>
        <p:nvPicPr>
          <p:cNvPr id="62" name="Picture 6" descr="ホーム">
            <a:extLst>
              <a:ext uri="{FF2B5EF4-FFF2-40B4-BE49-F238E27FC236}">
                <a16:creationId xmlns:a16="http://schemas.microsoft.com/office/drawing/2014/main" id="{789720CD-7803-4785-9D24-649B86CDE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51" y="217039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1B604C62-86DA-4760-A4A2-57FF87D05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03" y="213914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926BA7-BB6E-458E-B46B-CA0A12F74B7D}"/>
              </a:ext>
            </a:extLst>
          </p:cNvPr>
          <p:cNvSpPr txBox="1"/>
          <p:nvPr/>
        </p:nvSpPr>
        <p:spPr>
          <a:xfrm>
            <a:off x="4952660" y="313565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EA7F8D84-747C-439B-8A49-99A6A29B9DCD}"/>
              </a:ext>
            </a:extLst>
          </p:cNvPr>
          <p:cNvCxnSpPr>
            <a:stCxn id="49" idx="1"/>
            <a:endCxn id="60" idx="3"/>
          </p:cNvCxnSpPr>
          <p:nvPr/>
        </p:nvCxnSpPr>
        <p:spPr>
          <a:xfrm flipH="1">
            <a:off x="1268653" y="1499569"/>
            <a:ext cx="324271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0498460-576A-4EF5-BB7F-77D2FD352E01}"/>
              </a:ext>
            </a:extLst>
          </p:cNvPr>
          <p:cNvSpPr txBox="1"/>
          <p:nvPr/>
        </p:nvSpPr>
        <p:spPr>
          <a:xfrm>
            <a:off x="1296896" y="1500941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647CACB-A510-4251-BF00-6E7973F94E3A}"/>
              </a:ext>
            </a:extLst>
          </p:cNvPr>
          <p:cNvSpPr/>
          <p:nvPr/>
        </p:nvSpPr>
        <p:spPr>
          <a:xfrm>
            <a:off x="7311556" y="2264313"/>
            <a:ext cx="1780102" cy="966833"/>
          </a:xfrm>
          <a:prstGeom prst="wedgeRoundRectCallout">
            <a:avLst>
              <a:gd name="adj1" fmla="val -84967"/>
              <a:gd name="adj2" fmla="val 155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実習前にインストールする。次のスライドの「インストールの確認」を行う</a:t>
            </a:r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C022249E-4FC2-4E99-9AFB-7E285D3A8DEF}"/>
              </a:ext>
            </a:extLst>
          </p:cNvPr>
          <p:cNvSpPr/>
          <p:nvPr/>
        </p:nvSpPr>
        <p:spPr>
          <a:xfrm>
            <a:off x="4572000" y="4802520"/>
            <a:ext cx="3150351" cy="18218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F15C9865-7DCD-4DB9-AC6E-63BB68C5E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75" y="5421315"/>
            <a:ext cx="1313013" cy="787465"/>
          </a:xfrm>
          <a:prstGeom prst="rect">
            <a:avLst/>
          </a:prstGeom>
        </p:spPr>
      </p:pic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ED8C1B73-7A1A-45B3-926F-080A0AE39432}"/>
              </a:ext>
            </a:extLst>
          </p:cNvPr>
          <p:cNvGrpSpPr/>
          <p:nvPr/>
        </p:nvGrpSpPr>
        <p:grpSpPr>
          <a:xfrm>
            <a:off x="4713574" y="4177985"/>
            <a:ext cx="2737061" cy="1076650"/>
            <a:chOff x="104388" y="2127353"/>
            <a:chExt cx="2737061" cy="1076650"/>
          </a:xfrm>
        </p:grpSpPr>
        <p:pic>
          <p:nvPicPr>
            <p:cNvPr id="72" name="グラフィックス 71" descr="コンピューター 単色塗りつぶし">
              <a:extLst>
                <a:ext uri="{FF2B5EF4-FFF2-40B4-BE49-F238E27FC236}">
                  <a16:creationId xmlns:a16="http://schemas.microsoft.com/office/drawing/2014/main" id="{A5A3C008-F9AC-4999-8510-4D3A0EBE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18" y="2127353"/>
              <a:ext cx="914400" cy="914400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80F90E36-414E-4328-9408-2BF4182037EB}"/>
                </a:ext>
              </a:extLst>
            </p:cNvPr>
            <p:cNvSpPr txBox="1"/>
            <p:nvPr/>
          </p:nvSpPr>
          <p:spPr>
            <a:xfrm>
              <a:off x="104388" y="2896226"/>
              <a:ext cx="27370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受講者所有の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99" name="図 98">
            <a:extLst>
              <a:ext uri="{FF2B5EF4-FFF2-40B4-BE49-F238E27FC236}">
                <a16:creationId xmlns:a16="http://schemas.microsoft.com/office/drawing/2014/main" id="{5FF65940-3BC2-49E0-AD17-878D7113B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8785" y="5456622"/>
            <a:ext cx="1027573" cy="745654"/>
          </a:xfrm>
          <a:prstGeom prst="rect">
            <a:avLst/>
          </a:prstGeom>
        </p:spPr>
      </p:pic>
      <p:pic>
        <p:nvPicPr>
          <p:cNvPr id="100" name="Picture 6" descr="ホーム">
            <a:extLst>
              <a:ext uri="{FF2B5EF4-FFF2-40B4-BE49-F238E27FC236}">
                <a16:creationId xmlns:a16="http://schemas.microsoft.com/office/drawing/2014/main" id="{AFF42927-ED28-4212-9F31-8CB9769A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47" y="527722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8">
            <a:extLst>
              <a:ext uri="{FF2B5EF4-FFF2-40B4-BE49-F238E27FC236}">
                <a16:creationId xmlns:a16="http://schemas.microsoft.com/office/drawing/2014/main" id="{79086FB9-AD67-4B55-8C2B-80B754D03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99" y="524597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8370DFB1-DA03-4A3A-9C5E-E75FA60A0AF9}"/>
              </a:ext>
            </a:extLst>
          </p:cNvPr>
          <p:cNvSpPr txBox="1"/>
          <p:nvPr/>
        </p:nvSpPr>
        <p:spPr>
          <a:xfrm>
            <a:off x="5553356" y="624248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1FAFF746-53B2-48E4-BB85-540804189A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3734" y="4121313"/>
            <a:ext cx="1152525" cy="981075"/>
          </a:xfrm>
          <a:prstGeom prst="rect">
            <a:avLst/>
          </a:prstGeom>
        </p:spPr>
      </p:pic>
      <p:pic>
        <p:nvPicPr>
          <p:cNvPr id="105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7E212F60-608D-4ABC-9AF6-47A36C8C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67429" y="419069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0AC183B8-6BFB-4536-8338-C5A2935E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80579" y="416858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9C47877B-F859-46DF-AF87-45920E51D460}"/>
              </a:ext>
            </a:extLst>
          </p:cNvPr>
          <p:cNvSpPr/>
          <p:nvPr/>
        </p:nvSpPr>
        <p:spPr>
          <a:xfrm>
            <a:off x="2323848" y="4802520"/>
            <a:ext cx="1753097" cy="1688377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0FEB11DB-B473-4419-99B9-BC162175FC7E}"/>
              </a:ext>
            </a:extLst>
          </p:cNvPr>
          <p:cNvGrpSpPr/>
          <p:nvPr/>
        </p:nvGrpSpPr>
        <p:grpSpPr>
          <a:xfrm>
            <a:off x="2352291" y="4241784"/>
            <a:ext cx="1742031" cy="1064023"/>
            <a:chOff x="595945" y="2127353"/>
            <a:chExt cx="1742031" cy="1064023"/>
          </a:xfrm>
        </p:grpSpPr>
        <p:pic>
          <p:nvPicPr>
            <p:cNvPr id="109" name="グラフィックス 108" descr="コンピューター 単色塗りつぶし">
              <a:extLst>
                <a:ext uri="{FF2B5EF4-FFF2-40B4-BE49-F238E27FC236}">
                  <a16:creationId xmlns:a16="http://schemas.microsoft.com/office/drawing/2014/main" id="{600470CE-19C8-4B6D-97FB-65B5F2B1F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9760" y="2127353"/>
              <a:ext cx="914400" cy="914400"/>
            </a:xfrm>
            <a:prstGeom prst="rect">
              <a:avLst/>
            </a:prstGeom>
          </p:spPr>
        </p:pic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A0C052A1-F601-43AA-8707-7A6325268DC7}"/>
                </a:ext>
              </a:extLst>
            </p:cNvPr>
            <p:cNvSpPr txBox="1"/>
            <p:nvPr/>
          </p:nvSpPr>
          <p:spPr>
            <a:xfrm>
              <a:off x="595945" y="2883599"/>
              <a:ext cx="17420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r>
                <a:rPr lang="ja-JP" altLang="en-US" kern="0" dirty="0">
                  <a:solidFill>
                    <a:srgbClr val="5F5F5F"/>
                  </a:solidFill>
                </a:rPr>
                <a:t>やタブレット端末</a:t>
              </a:r>
              <a:endParaRPr lang="ja-JP" altLang="en-US" dirty="0"/>
            </a:p>
          </p:txBody>
        </p:sp>
      </p:grpSp>
      <p:pic>
        <p:nvPicPr>
          <p:cNvPr id="114" name="図 113" descr="アイコン&#10;&#10;自動的に生成された説明">
            <a:extLst>
              <a:ext uri="{FF2B5EF4-FFF2-40B4-BE49-F238E27FC236}">
                <a16:creationId xmlns:a16="http://schemas.microsoft.com/office/drawing/2014/main" id="{A0CC9FCC-A75C-4521-9200-DBEA96479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" y="4394589"/>
            <a:ext cx="610039" cy="610039"/>
          </a:xfrm>
          <a:prstGeom prst="rect">
            <a:avLst/>
          </a:prstGeom>
        </p:spPr>
      </p:pic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969A47C2-B01D-461E-99EE-1657A943C7AB}"/>
              </a:ext>
            </a:extLst>
          </p:cNvPr>
          <p:cNvCxnSpPr>
            <a:stCxn id="109" idx="1"/>
            <a:endCxn id="114" idx="3"/>
          </p:cNvCxnSpPr>
          <p:nvPr/>
        </p:nvCxnSpPr>
        <p:spPr>
          <a:xfrm flipH="1">
            <a:off x="1055350" y="4698984"/>
            <a:ext cx="1710756" cy="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61470525-BBE9-4B29-9874-D218C791ABF3}"/>
              </a:ext>
            </a:extLst>
          </p:cNvPr>
          <p:cNvSpPr txBox="1"/>
          <p:nvPr/>
        </p:nvSpPr>
        <p:spPr>
          <a:xfrm>
            <a:off x="1110115" y="4699609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117" name="吹き出し: 角を丸めた四角形 116">
            <a:extLst>
              <a:ext uri="{FF2B5EF4-FFF2-40B4-BE49-F238E27FC236}">
                <a16:creationId xmlns:a16="http://schemas.microsoft.com/office/drawing/2014/main" id="{EDCB0138-AA06-4FF6-AAB4-E1329C2948AD}"/>
              </a:ext>
            </a:extLst>
          </p:cNvPr>
          <p:cNvSpPr/>
          <p:nvPr/>
        </p:nvSpPr>
        <p:spPr>
          <a:xfrm>
            <a:off x="429252" y="5409241"/>
            <a:ext cx="1570361" cy="618887"/>
          </a:xfrm>
          <a:prstGeom prst="wedgeRoundRectCallout">
            <a:avLst>
              <a:gd name="adj1" fmla="val 62222"/>
              <a:gd name="adj2" fmla="val -7394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貸出</a:t>
            </a:r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r>
              <a:rPr kumimoji="1" lang="ja-JP" altLang="en-US" dirty="0">
                <a:solidFill>
                  <a:schemeClr val="tx1"/>
                </a:solidFill>
              </a:rPr>
              <a:t>でも可</a:t>
            </a: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C2DA5AF-9EA1-4DDF-AF7E-F63F63ED18A6}"/>
              </a:ext>
            </a:extLst>
          </p:cNvPr>
          <p:cNvGrpSpPr/>
          <p:nvPr/>
        </p:nvGrpSpPr>
        <p:grpSpPr>
          <a:xfrm>
            <a:off x="2546775" y="5259096"/>
            <a:ext cx="1212485" cy="1185871"/>
            <a:chOff x="2645939" y="5259096"/>
            <a:chExt cx="1212485" cy="1185871"/>
          </a:xfrm>
        </p:grpSpPr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A15A0AB2-4EE7-4EB6-8A20-440BFF62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7A373400-7779-411F-BB6C-4C7D2B69105A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D28DC7FA-2FF6-4E60-98DF-873D67BEF215}"/>
              </a:ext>
            </a:extLst>
          </p:cNvPr>
          <p:cNvGrpSpPr/>
          <p:nvPr/>
        </p:nvGrpSpPr>
        <p:grpSpPr>
          <a:xfrm>
            <a:off x="2904397" y="2086099"/>
            <a:ext cx="1212485" cy="1185871"/>
            <a:chOff x="2645939" y="5259096"/>
            <a:chExt cx="1212485" cy="1185871"/>
          </a:xfrm>
        </p:grpSpPr>
        <p:pic>
          <p:nvPicPr>
            <p:cNvPr id="54" name="図 53">
              <a:extLst>
                <a:ext uri="{FF2B5EF4-FFF2-40B4-BE49-F238E27FC236}">
                  <a16:creationId xmlns:a16="http://schemas.microsoft.com/office/drawing/2014/main" id="{2EBE0201-D483-4D04-8352-D0D43C740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6E20D867-21A3-493F-AB83-71FA238D7E97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sp>
        <p:nvSpPr>
          <p:cNvPr id="56" name="Rectangle 2">
            <a:extLst>
              <a:ext uri="{FF2B5EF4-FFF2-40B4-BE49-F238E27FC236}">
                <a16:creationId xmlns:a16="http://schemas.microsoft.com/office/drawing/2014/main" id="{BB04DC9A-C349-4844-8E28-9ADFC8B55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82" y="3726495"/>
            <a:ext cx="8379614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ja-JP" altLang="en-US" sz="2400" kern="0" dirty="0">
                <a:solidFill>
                  <a:srgbClr val="5F5F5F"/>
                </a:solidFill>
              </a:rPr>
              <a:t>ただし、ロボット実機を使う実習では以下のように別途</a:t>
            </a:r>
            <a:r>
              <a:rPr lang="en-US" altLang="ja-JP" sz="2400" kern="0" dirty="0">
                <a:solidFill>
                  <a:srgbClr val="5F5F5F"/>
                </a:solidFill>
              </a:rPr>
              <a:t>Teams</a:t>
            </a:r>
            <a:r>
              <a:rPr lang="ja-JP" altLang="en-US" sz="2400" kern="0" dirty="0">
                <a:solidFill>
                  <a:srgbClr val="5F5F5F"/>
                </a:solidFill>
              </a:rPr>
              <a:t>用端末を用意する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26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スライド番号プレースホルダ 1">
            <a:extLst>
              <a:ext uri="{FF2B5EF4-FFF2-40B4-BE49-F238E27FC236}">
                <a16:creationId xmlns:a16="http://schemas.microsoft.com/office/drawing/2014/main" id="{4D39948E-6E04-4B5E-B4D8-0B6B138188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C10BC3-AA55-476A-8B13-FF39455498D8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8195" name="スライド番号プレースホルダ 3">
            <a:extLst>
              <a:ext uri="{FF2B5EF4-FFF2-40B4-BE49-F238E27FC236}">
                <a16:creationId xmlns:a16="http://schemas.microsoft.com/office/drawing/2014/main" id="{07DB895D-7F92-4D7C-ADF7-20E649F4AD2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D7C2402-1700-4266-A5E0-C1FCE08C2EF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774D11BE-0AAC-41CE-A652-671AADD8A5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41530" y="1223963"/>
            <a:ext cx="8595955" cy="44100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 err="1">
                <a:solidFill>
                  <a:srgbClr val="5F5F5F"/>
                </a:solidFill>
              </a:rPr>
              <a:t>OpenRTM-aist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OpenRTM-aist-2.0.1-RELEASE_x86_64.msi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dirty="0">
                <a:solidFill>
                  <a:srgbClr val="5F5F5F"/>
                </a:solidFill>
              </a:rPr>
              <a:t>インストール後に再起動する</a:t>
            </a:r>
            <a:r>
              <a:rPr lang="en-US" altLang="ja-JP" sz="1600" dirty="0">
                <a:solidFill>
                  <a:srgbClr val="5F5F5F"/>
                </a:solidFill>
              </a:rPr>
              <a:t>(2</a:t>
            </a:r>
            <a:r>
              <a:rPr lang="ja-JP" altLang="en-US" sz="1600" dirty="0">
                <a:solidFill>
                  <a:srgbClr val="5F5F5F"/>
                </a:solidFill>
              </a:rPr>
              <a:t>回再起動を必要とする環境もある</a:t>
            </a:r>
            <a:r>
              <a:rPr lang="en-US" altLang="ja-JP" sz="1600" dirty="0">
                <a:solidFill>
                  <a:srgbClr val="5F5F5F"/>
                </a:solidFill>
              </a:rPr>
              <a:t>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>
                <a:solidFill>
                  <a:srgbClr val="5F5F5F"/>
                </a:solidFill>
              </a:rPr>
              <a:t>Python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>
                <a:solidFill>
                  <a:srgbClr val="5F5F5F"/>
                </a:solidFill>
              </a:rPr>
              <a:t>python-3.10.11-amd64</a:t>
            </a:r>
            <a:r>
              <a:rPr lang="en-US" altLang="ja-JP" sz="1600" dirty="0">
                <a:solidFill>
                  <a:srgbClr val="5F5F5F"/>
                </a:solidFill>
              </a:rPr>
              <a:t>.exe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OpenRTM-aist</a:t>
            </a:r>
            <a:r>
              <a:rPr lang="ja-JP" altLang="en-US" sz="1600" dirty="0">
                <a:solidFill>
                  <a:srgbClr val="5F5F5F"/>
                </a:solidFill>
              </a:rPr>
              <a:t>の</a:t>
            </a:r>
            <a:r>
              <a:rPr lang="en-US" altLang="ja-JP" sz="1600" dirty="0">
                <a:solidFill>
                  <a:srgbClr val="5F5F5F"/>
                </a:solidFill>
              </a:rPr>
              <a:t>64bit</a:t>
            </a:r>
            <a:r>
              <a:rPr lang="ja-JP" altLang="en-US" sz="1600" dirty="0">
                <a:solidFill>
                  <a:srgbClr val="5F5F5F"/>
                </a:solidFill>
              </a:rPr>
              <a:t>版をインストールする場合は</a:t>
            </a:r>
            <a:r>
              <a:rPr lang="en-US" altLang="ja-JP" sz="1600" dirty="0">
                <a:solidFill>
                  <a:srgbClr val="5F5F5F"/>
                </a:solidFill>
              </a:rPr>
              <a:t>Python</a:t>
            </a:r>
            <a:r>
              <a:rPr lang="ja-JP" altLang="en-US" sz="1600" dirty="0">
                <a:solidFill>
                  <a:srgbClr val="5F5F5F"/>
                </a:solidFill>
              </a:rPr>
              <a:t>も</a:t>
            </a:r>
            <a:r>
              <a:rPr lang="en-US" altLang="ja-JP" sz="1600" dirty="0">
                <a:solidFill>
                  <a:srgbClr val="5F5F5F"/>
                </a:solidFill>
              </a:rPr>
              <a:t>64bit</a:t>
            </a:r>
            <a:r>
              <a:rPr lang="ja-JP" altLang="en-US" sz="1600" dirty="0">
                <a:solidFill>
                  <a:srgbClr val="5F5F5F"/>
                </a:solidFill>
              </a:rPr>
              <a:t>版をインストールする。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 err="1">
                <a:solidFill>
                  <a:srgbClr val="5F5F5F"/>
                </a:solidFill>
              </a:rPr>
              <a:t>CMake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cmake-3.20.2-windows-x86_64.msi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 err="1">
                <a:solidFill>
                  <a:srgbClr val="5F5F5F"/>
                </a:solidFill>
              </a:rPr>
              <a:t>Doxygen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doxygen-1.9.1-setup.exe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>
                <a:solidFill>
                  <a:srgbClr val="5F5F5F"/>
                </a:solidFill>
              </a:rPr>
              <a:t>Visual Studio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Visual Studio 2022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C++</a:t>
            </a:r>
            <a:r>
              <a:rPr lang="ja-JP" altLang="en-US" sz="1600" dirty="0">
                <a:solidFill>
                  <a:srgbClr val="5F5F5F"/>
                </a:solidFill>
              </a:rPr>
              <a:t>コンパイラがインストールされているかは必ず確認してください。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[</a:t>
            </a:r>
            <a:r>
              <a:rPr lang="ja-JP" altLang="en-US" sz="1600" dirty="0">
                <a:solidFill>
                  <a:srgbClr val="5F5F5F"/>
                </a:solidFill>
              </a:rPr>
              <a:t>「</a:t>
            </a:r>
            <a:r>
              <a:rPr lang="en-US" altLang="ja-JP" sz="1600" dirty="0">
                <a:solidFill>
                  <a:srgbClr val="5F5F5F"/>
                </a:solidFill>
              </a:rPr>
              <a:t>C++</a:t>
            </a:r>
            <a:r>
              <a:rPr lang="ja-JP" altLang="en-US" sz="1600" dirty="0">
                <a:solidFill>
                  <a:srgbClr val="5F5F5F"/>
                </a:solidFill>
              </a:rPr>
              <a:t>によるデスクトップ開発」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8197" name="Rectangle 11">
            <a:extLst>
              <a:ext uri="{FF2B5EF4-FFF2-40B4-BE49-F238E27FC236}">
                <a16:creationId xmlns:a16="http://schemas.microsoft.com/office/drawing/2014/main" id="{9A901FBC-B0EA-420C-B016-E3DD330968E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インストールの確認</a:t>
            </a:r>
            <a:r>
              <a:rPr lang="en-US" altLang="ja-JP" dirty="0">
                <a:solidFill>
                  <a:srgbClr val="5F5F5F"/>
                </a:solidFill>
              </a:rPr>
              <a:t>(Windows)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DE50BD6-1286-4D97-9E0F-02802260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056" y="4742085"/>
            <a:ext cx="3735414" cy="208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281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スライド番号プレースホルダ 1">
            <a:extLst>
              <a:ext uri="{FF2B5EF4-FFF2-40B4-BE49-F238E27FC236}">
                <a16:creationId xmlns:a16="http://schemas.microsoft.com/office/drawing/2014/main" id="{5333E151-1F15-4893-8F0D-738C8E122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71156D-2055-4738-9320-ACF99B7F9495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12291" name="スライド番号プレースホルダ 3">
            <a:extLst>
              <a:ext uri="{FF2B5EF4-FFF2-40B4-BE49-F238E27FC236}">
                <a16:creationId xmlns:a16="http://schemas.microsoft.com/office/drawing/2014/main" id="{B1108877-050C-4930-AA7D-100C086FC761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BD13DAE-B36C-4F36-94E4-341FF27DFEC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36E669C9-D66A-4454-9F27-BE8F408219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-18510" y="1051793"/>
            <a:ext cx="9335380" cy="548255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</a:t>
            </a:r>
            <a:r>
              <a:rPr lang="ja-JP" altLang="en-US" sz="1200" dirty="0">
                <a:solidFill>
                  <a:srgbClr val="5F5F5F"/>
                </a:solidFill>
              </a:rPr>
              <a:t> </a:t>
            </a:r>
            <a:r>
              <a:rPr lang="en-US" altLang="ja-JP" sz="1200" dirty="0">
                <a:solidFill>
                  <a:srgbClr val="5F5F5F"/>
                </a:solidFill>
              </a:rPr>
              <a:t>bash &lt;(curl -s https://raw.githubusercontent.com/OpenRTM/OpenRTM-aist/master/scripts/openrtm2_install_ubuntu.sh)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CMake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</a:t>
            </a:r>
            <a:r>
              <a:rPr lang="en-US" altLang="ja-JP" sz="1200" dirty="0" err="1">
                <a:solidFill>
                  <a:srgbClr val="5F5F5F"/>
                </a:solidFill>
              </a:rPr>
              <a:t>cmake</a:t>
            </a:r>
            <a:r>
              <a:rPr lang="en-US" altLang="ja-JP" sz="1200" dirty="0">
                <a:solidFill>
                  <a:srgbClr val="5F5F5F"/>
                </a:solidFill>
              </a:rPr>
              <a:t> </a:t>
            </a:r>
            <a:r>
              <a:rPr lang="en-US" altLang="ja-JP" sz="1200" dirty="0" err="1">
                <a:solidFill>
                  <a:srgbClr val="5F5F5F"/>
                </a:solidFill>
              </a:rPr>
              <a:t>cmake-gui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Doxygen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</a:t>
            </a:r>
            <a:r>
              <a:rPr lang="en-US" altLang="ja-JP" sz="1200" dirty="0" err="1">
                <a:solidFill>
                  <a:srgbClr val="5F5F5F"/>
                </a:solidFill>
              </a:rPr>
              <a:t>doxygen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Java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openjdk-8-jdk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Code::Blocks(</a:t>
            </a:r>
            <a:r>
              <a:rPr lang="ja-JP" altLang="en-US" sz="1800" dirty="0">
                <a:solidFill>
                  <a:srgbClr val="5F5F5F"/>
                </a:solidFill>
              </a:rPr>
              <a:t>任意</a:t>
            </a:r>
            <a:r>
              <a:rPr lang="en-US" altLang="ja-JP" sz="180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</a:t>
            </a:r>
            <a:r>
              <a:rPr lang="en-US" altLang="ja-JP" sz="1200" dirty="0" err="1">
                <a:solidFill>
                  <a:srgbClr val="5F5F5F"/>
                </a:solidFill>
              </a:rPr>
              <a:t>codeblocks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1600" dirty="0" err="1">
                <a:solidFill>
                  <a:srgbClr val="5F5F5F"/>
                </a:solidFill>
              </a:rPr>
              <a:t>RaspberryPiMouseSimulatorComp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 install git premake4 freeglut3-dev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da-DK" altLang="ja-JP" sz="1200" dirty="0">
                <a:solidFill>
                  <a:srgbClr val="5F5F5F"/>
                </a:solidFill>
              </a:rPr>
              <a:t>wget </a:t>
            </a:r>
            <a:r>
              <a:rPr lang="da-DK" altLang="ja-JP" sz="1200" dirty="0">
                <a:solidFill>
                  <a:srgbClr val="5F5F5F"/>
                </a:solidFill>
                <a:hlinkClick r:id="rId3"/>
              </a:rPr>
              <a:t>https://raw.githubusercontent.com/OpenRTM/RTM_Tutorial/master/script/install_raspimouse_simulator.sh</a:t>
            </a:r>
            <a:endParaRPr lang="da-DK" altLang="ja-JP" sz="12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 err="1">
                <a:solidFill>
                  <a:srgbClr val="5F5F5F"/>
                </a:solidFill>
              </a:rPr>
              <a:t>sh</a:t>
            </a:r>
            <a:r>
              <a:rPr lang="en-US" altLang="ja-JP" sz="1200" dirty="0">
                <a:solidFill>
                  <a:srgbClr val="5F5F5F"/>
                </a:solidFill>
              </a:rPr>
              <a:t> install_raspimouse_simulator.sh</a:t>
            </a:r>
          </a:p>
        </p:txBody>
      </p:sp>
      <p:sp>
        <p:nvSpPr>
          <p:cNvPr id="12293" name="Rectangle 11">
            <a:extLst>
              <a:ext uri="{FF2B5EF4-FFF2-40B4-BE49-F238E27FC236}">
                <a16:creationId xmlns:a16="http://schemas.microsoft.com/office/drawing/2014/main" id="{F3ABAE27-D7DF-4C7E-B89A-918291F50B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32365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インストールの確認</a:t>
            </a:r>
            <a:r>
              <a:rPr lang="en-US" altLang="ja-JP" dirty="0">
                <a:solidFill>
                  <a:srgbClr val="5F5F5F"/>
                </a:solidFill>
              </a:rPr>
              <a:t>(Ubuntu)</a:t>
            </a:r>
          </a:p>
        </p:txBody>
      </p:sp>
    </p:spTree>
    <p:extLst>
      <p:ext uri="{BB962C8B-B14F-4D97-AF65-F5344CB8AC3E}">
        <p14:creationId xmlns:p14="http://schemas.microsoft.com/office/powerpoint/2010/main" val="179455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53514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RTM_Tutorial.zip</a:t>
            </a:r>
            <a:r>
              <a:rPr lang="ja-JP" altLang="en-US" sz="2800" dirty="0">
                <a:solidFill>
                  <a:srgbClr val="5F5F5F"/>
                </a:solidFill>
              </a:rPr>
              <a:t>をダウンロードして展開する</a:t>
            </a:r>
            <a:endParaRPr lang="en-US" altLang="zh-TW" sz="2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>
                <a:solidFill>
                  <a:srgbClr val="5F5F5F"/>
                </a:solidFill>
                <a:hlinkClick r:id="rId3"/>
              </a:rPr>
              <a:t>https://github.com/OpenRTM/RTM_Tutorial/releases/download/robomech2023_0.2/RTM_Tutorial.zip</a:t>
            </a:r>
            <a:endParaRPr lang="en-US" altLang="zh-TW" sz="20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資料のダウンロード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BA1CF1C-8B1A-47D4-8181-23D57EF75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540" y="2303875"/>
            <a:ext cx="7915275" cy="373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展開した</a:t>
            </a:r>
            <a:r>
              <a:rPr lang="en-US" altLang="zh-TW" sz="2000" dirty="0">
                <a:solidFill>
                  <a:srgbClr val="5F5F5F"/>
                </a:solidFill>
              </a:rPr>
              <a:t>RTM_Tutorial.zip</a:t>
            </a:r>
            <a:r>
              <a:rPr lang="ja-JP" altLang="en-US" sz="2000" dirty="0">
                <a:solidFill>
                  <a:srgbClr val="5F5F5F"/>
                </a:solidFill>
              </a:rPr>
              <a:t>の中身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ppt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kern="0" dirty="0">
                <a:solidFill>
                  <a:srgbClr val="5F5F5F"/>
                </a:solidFill>
              </a:rPr>
              <a:t>第</a:t>
            </a:r>
            <a:r>
              <a:rPr lang="en-US" altLang="ja-JP" sz="1600" kern="0" dirty="0">
                <a:solidFill>
                  <a:srgbClr val="5F5F5F"/>
                </a:solidFill>
              </a:rPr>
              <a:t>2</a:t>
            </a:r>
            <a:r>
              <a:rPr lang="ja-JP" altLang="en-US" sz="1600" kern="0" dirty="0">
                <a:solidFill>
                  <a:srgbClr val="5F5F5F"/>
                </a:solidFill>
              </a:rPr>
              <a:t>部、第</a:t>
            </a:r>
            <a:r>
              <a:rPr lang="en-US" altLang="ja-JP" sz="1600" kern="0" dirty="0">
                <a:solidFill>
                  <a:srgbClr val="5F5F5F"/>
                </a:solidFill>
              </a:rPr>
              <a:t>3</a:t>
            </a:r>
            <a:r>
              <a:rPr lang="ja-JP" altLang="en-US" sz="1600" kern="0" dirty="0">
                <a:solidFill>
                  <a:srgbClr val="5F5F5F"/>
                </a:solidFill>
              </a:rPr>
              <a:t>部、第</a:t>
            </a:r>
            <a:r>
              <a:rPr lang="en-US" altLang="ja-JP" sz="1600" kern="0" dirty="0">
                <a:solidFill>
                  <a:srgbClr val="5F5F5F"/>
                </a:solidFill>
              </a:rPr>
              <a:t>4</a:t>
            </a:r>
            <a:r>
              <a:rPr lang="ja-JP" altLang="en-US" sz="1600" kern="0" dirty="0">
                <a:solidFill>
                  <a:srgbClr val="5F5F5F"/>
                </a:solidFill>
              </a:rPr>
              <a:t>部スライド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</a:t>
            </a:r>
            <a:r>
              <a:rPr lang="en-US" altLang="ja-JP" sz="2000" kern="0" dirty="0">
                <a:solidFill>
                  <a:srgbClr val="5F5F5F"/>
                </a:solidFill>
              </a:rPr>
              <a:t>(</a:t>
            </a:r>
            <a:r>
              <a:rPr lang="ja-JP" altLang="en-US" sz="2000" kern="0" dirty="0">
                <a:solidFill>
                  <a:srgbClr val="5F5F5F"/>
                </a:solidFill>
              </a:rPr>
              <a:t>手順を記載したページ</a:t>
            </a:r>
            <a:r>
              <a:rPr lang="en-US" altLang="ja-JP" sz="2000" kern="0" dirty="0">
                <a:solidFill>
                  <a:srgbClr val="5F5F5F"/>
                </a:solidFill>
              </a:rPr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</a:rPr>
              <a:t>RT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コンポーネントの作成入門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</a:pPr>
            <a:r>
              <a:rPr lang="en-US" altLang="ja-JP" sz="1200" kern="0" dirty="0">
                <a:solidFill>
                  <a:srgbClr val="5F5F5F"/>
                </a:solidFill>
              </a:rPr>
              <a:t>Windows</a:t>
            </a:r>
            <a:r>
              <a:rPr lang="ja-JP" altLang="en-US" sz="1200" kern="0" dirty="0">
                <a:solidFill>
                  <a:srgbClr val="5F5F5F"/>
                </a:solidFill>
              </a:rPr>
              <a:t>版、</a:t>
            </a:r>
            <a:r>
              <a:rPr lang="en-US" altLang="ja-JP" sz="1200" kern="0" dirty="0">
                <a:solidFill>
                  <a:srgbClr val="5F5F5F"/>
                </a:solidFill>
              </a:rPr>
              <a:t>Ubuntu</a:t>
            </a:r>
            <a:r>
              <a:rPr lang="ja-JP" altLang="en-US" sz="1200" kern="0" dirty="0">
                <a:solidFill>
                  <a:srgbClr val="5F5F5F"/>
                </a:solidFill>
              </a:rPr>
              <a:t>版</a:t>
            </a:r>
            <a:endParaRPr lang="en-US" altLang="ja-JP" sz="12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TW" sz="1600" kern="0" dirty="0" err="1">
                <a:solidFill>
                  <a:srgbClr val="5F5F5F"/>
                </a:solidFill>
              </a:rPr>
              <a:t>rtshell</a:t>
            </a:r>
            <a:r>
              <a:rPr lang="ja-JP" altLang="en-US" sz="1600" kern="0" dirty="0">
                <a:solidFill>
                  <a:srgbClr val="5F5F5F"/>
                </a:solidFill>
              </a:rPr>
              <a:t>入門</a:t>
            </a:r>
            <a:endParaRPr lang="en-US" altLang="zh-TW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</a:rPr>
              <a:t>Processing</a:t>
            </a:r>
            <a:r>
              <a:rPr lang="ja-JP" altLang="en-US" sz="1600" kern="0" dirty="0">
                <a:solidFill>
                  <a:srgbClr val="5F5F5F"/>
                </a:solidFill>
              </a:rPr>
              <a:t>実習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kern="0" dirty="0">
                <a:solidFill>
                  <a:srgbClr val="5F5F5F"/>
                </a:solidFill>
              </a:rPr>
              <a:t>Navigation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600" kern="0" dirty="0">
                <a:solidFill>
                  <a:srgbClr val="5F5F5F"/>
                </a:solidFill>
              </a:rPr>
              <a:t>SLAM</a:t>
            </a:r>
            <a:r>
              <a:rPr lang="ja-JP" altLang="en-US" sz="1600" kern="0" dirty="0">
                <a:solidFill>
                  <a:srgbClr val="5F5F5F"/>
                </a:solidFill>
              </a:rPr>
              <a:t>実習用</a:t>
            </a:r>
            <a:endParaRPr lang="en-US" altLang="zh-TW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script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kern="0" dirty="0">
                <a:solidFill>
                  <a:srgbClr val="5F5F5F"/>
                </a:solidFill>
              </a:rPr>
              <a:t>この講習で使うシミュレータのインストールスクリプト</a:t>
            </a:r>
            <a:r>
              <a:rPr lang="en-US" altLang="ja-JP" sz="1600" kern="0" dirty="0">
                <a:solidFill>
                  <a:srgbClr val="5F5F5F"/>
                </a:solidFill>
              </a:rPr>
              <a:t>(Ubuntu</a:t>
            </a:r>
            <a:r>
              <a:rPr lang="ja-JP" altLang="en-US" sz="1600" kern="0" dirty="0">
                <a:solidFill>
                  <a:srgbClr val="5F5F5F"/>
                </a:solidFill>
              </a:rPr>
              <a:t>用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EXE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</a:rPr>
              <a:t>RaspberryPiMouseSimulatorComp.exe(</a:t>
            </a:r>
            <a:r>
              <a:rPr lang="ja-JP" altLang="en-US" sz="1600" kern="0" dirty="0">
                <a:solidFill>
                  <a:srgbClr val="5F5F5F"/>
                </a:solidFill>
              </a:rPr>
              <a:t>シミュレータ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sample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 err="1">
                <a:solidFill>
                  <a:srgbClr val="5F5F5F"/>
                </a:solidFill>
              </a:rPr>
              <a:t>RobotController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本実習で作成するコンポーネントの見本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1026" name="Picture 2" descr="圧縮ファイルの解凍方法について―【Windows Vista / Windows ７】ご利用の方―">
            <a:extLst>
              <a:ext uri="{FF2B5EF4-FFF2-40B4-BE49-F238E27FC236}">
                <a16:creationId xmlns:a16="http://schemas.microsoft.com/office/drawing/2014/main" id="{4A84A0B8-24E0-4E19-AA3A-80FEC460C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25" y="2708920"/>
            <a:ext cx="28670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38256</TotalTime>
  <Words>747</Words>
  <Application>Microsoft Office PowerPoint</Application>
  <PresentationFormat>画面に合わせる (4:3)</PresentationFormat>
  <Paragraphs>142</Paragraphs>
  <Slides>10</Slides>
  <Notes>10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ＭＳ Ｐゴシック</vt:lpstr>
      <vt:lpstr>Arial</vt:lpstr>
      <vt:lpstr>aist-1e</vt:lpstr>
      <vt:lpstr>Corel DESIGNER</vt:lpstr>
      <vt:lpstr>実習での注意事項</vt:lpstr>
      <vt:lpstr>質問の手順(Teams)</vt:lpstr>
      <vt:lpstr>進捗の確認(Teams)</vt:lpstr>
      <vt:lpstr>資料</vt:lpstr>
      <vt:lpstr>作業環境(貸出PCで作業を行う場合)</vt:lpstr>
      <vt:lpstr>作業環境(受講者のPCで作業を行う場合)</vt:lpstr>
      <vt:lpstr>インストールの確認(Windows)</vt:lpstr>
      <vt:lpstr>インストールの確認(Ubuntu)</vt:lpstr>
      <vt:lpstr>資料のダウンロード</vt:lpstr>
      <vt:lpstr>インストール、資料のダウンロードをしていない場合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1425</cp:revision>
  <cp:lastPrinted>2019-05-31T00:40:17Z</cp:lastPrinted>
  <dcterms:created xsi:type="dcterms:W3CDTF">2005-10-20T13:06:43Z</dcterms:created>
  <dcterms:modified xsi:type="dcterms:W3CDTF">2025-04-01T09:59:39Z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2022-09-29T09:25:12Z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dc21b1fa-d03e-4250-9173-0818f58c6698</vt:lpwstr>
  </property>
  <property fmtid="{D5CDD505-2E9C-101B-9397-08002B2CF9AE}" pid="8" name="MSIP_Label_ddc55989-3c9e-4466-8514-eac6f80f6373_ContentBits">
    <vt:lpwstr>0</vt:lpwstr>
  </property>
</Properties>
</file>